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1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411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05" r:id="rId55"/>
    <p:sldId id="507" r:id="rId56"/>
    <p:sldId id="506" r:id="rId57"/>
    <p:sldId id="500" r:id="rId58"/>
    <p:sldId id="501" r:id="rId59"/>
    <p:sldId id="502" r:id="rId60"/>
    <p:sldId id="518" r:id="rId61"/>
    <p:sldId id="512" r:id="rId62"/>
    <p:sldId id="508" r:id="rId63"/>
    <p:sldId id="514" r:id="rId64"/>
    <p:sldId id="515" r:id="rId65"/>
    <p:sldId id="517" r:id="rId66"/>
    <p:sldId id="513" r:id="rId67"/>
    <p:sldId id="402" r:id="rId68"/>
    <p:sldId id="524" r:id="rId69"/>
    <p:sldId id="525" r:id="rId70"/>
    <p:sldId id="472" r:id="rId71"/>
    <p:sldId id="477" r:id="rId72"/>
    <p:sldId id="471" r:id="rId73"/>
    <p:sldId id="478" r:id="rId74"/>
    <p:sldId id="474" r:id="rId75"/>
    <p:sldId id="481" r:id="rId76"/>
    <p:sldId id="470" r:id="rId77"/>
    <p:sldId id="480" r:id="rId78"/>
    <p:sldId id="358" r:id="rId79"/>
    <p:sldId id="336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5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9/13/13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September 13,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September 13,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2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4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13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Planets/Life/ISM Seminar</a:t>
            </a:r>
          </a:p>
          <a:p>
            <a:r>
              <a:rPr lang="en-US" dirty="0" smtClean="0"/>
              <a:t>UT Austin</a:t>
            </a:r>
          </a:p>
          <a:p>
            <a:r>
              <a:rPr lang="en-US" dirty="0" smtClean="0"/>
              <a:t>Austin</a:t>
            </a:r>
            <a:r>
              <a:rPr lang="en-US" smtClean="0"/>
              <a:t>, Texas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58082" y="1465995"/>
            <a:ext cx="4685919" cy="5755816"/>
            <a:chOff x="4458082" y="1465995"/>
            <a:chExt cx="4685919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458082" y="1465995"/>
              <a:ext cx="4685919" cy="5755816"/>
              <a:chOff x="4458082" y="1465995"/>
              <a:chExt cx="4685919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6" b="7756"/>
              <a:stretch/>
            </p:blipFill>
            <p:spPr>
              <a:xfrm>
                <a:off x="4741333" y="2137289"/>
                <a:ext cx="4402666" cy="43256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disk/jet</a:t>
                </a:r>
                <a:r>
                  <a:rPr lang="en-US" sz="2200" b="1" dirty="0" smtClean="0"/>
                  <a:t> </a:t>
                </a:r>
                <a:r>
                  <a:rPr lang="en-US" sz="2200" b="1" dirty="0"/>
                  <a:t>– </a:t>
                </a:r>
                <a:r>
                  <a:rPr lang="en-US" sz="2200" b="1" dirty="0" smtClean="0"/>
                  <a:t>𝜽</a:t>
                </a:r>
                <a:r>
                  <a:rPr lang="en-US" sz="2200" b="1" baseline="-25000" dirty="0" smtClean="0"/>
                  <a:t>B-field</a:t>
                </a:r>
                <a:r>
                  <a:rPr lang="en-US" sz="2200" b="1" dirty="0" smtClean="0"/>
                  <a:t> (</a:t>
                </a:r>
                <a:r>
                  <a:rPr lang="en-US" sz="2200" b="1" dirty="0" err="1" smtClean="0"/>
                  <a:t>deg</a:t>
                </a:r>
                <a:r>
                  <a:rPr lang="en-US" sz="2200" b="1" dirty="0" smtClean="0"/>
                  <a:t>)</a:t>
                </a:r>
                <a:endParaRPr lang="en-US" sz="2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764840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Cumulative Distribution Function (CDF)</a:t>
                </a:r>
                <a:endParaRPr lang="en-US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3265" y="2295769"/>
            <a:ext cx="4528791" cy="4502486"/>
            <a:chOff x="-73265" y="2295769"/>
            <a:chExt cx="45287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748"/>
            <a:stretch/>
          </p:blipFill>
          <p:spPr>
            <a:xfrm>
              <a:off x="-73265" y="2295769"/>
              <a:ext cx="4528791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aramond"/>
                    <a:ea typeface="ＭＳ Ｐゴシック"/>
                    <a:cs typeface="Garamond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jet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240302"/>
            <a:chOff x="2119780" y="1667974"/>
            <a:chExt cx="2486155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2" y="862331"/>
            <a:ext cx="4836086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</a:t>
            </a:r>
            <a:r>
              <a:rPr lang="en-US" dirty="0">
                <a:solidFill>
                  <a:srgbClr val="292934"/>
                </a:solidFill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</a:rPr>
              <a:t>), Jason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Fiege (Manitoba),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298555"/>
            <a:ext cx="563507" cy="55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47" y="6283077"/>
            <a:ext cx="622487" cy="575178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165" y="6314181"/>
            <a:ext cx="693797" cy="51341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592" y="6344446"/>
            <a:ext cx="812310" cy="494592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95" y="6288394"/>
            <a:ext cx="559721" cy="559721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725" y="6301035"/>
            <a:ext cx="636317" cy="544784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585" y="6270190"/>
            <a:ext cx="575177" cy="575177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863" y="6268075"/>
            <a:ext cx="432154" cy="559721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746594" y="6305585"/>
            <a:ext cx="505309" cy="60610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7067939" y="6298267"/>
            <a:ext cx="656334" cy="559666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45" y="6298175"/>
            <a:ext cx="485080" cy="54086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490" y="6280832"/>
            <a:ext cx="418607" cy="54546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61" y="6251436"/>
            <a:ext cx="595176" cy="595176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3157194" y="6251908"/>
            <a:ext cx="571096" cy="58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Ambient </a:t>
            </a:r>
            <a:r>
              <a:rPr lang="en-US" sz="2200" b="1" dirty="0"/>
              <a:t>𝜽</a:t>
            </a:r>
            <a:r>
              <a:rPr lang="en-US" sz="2200" b="1" baseline="-25000" dirty="0"/>
              <a:t>B-</a:t>
            </a:r>
            <a:r>
              <a:rPr lang="en-US" sz="2200" b="1" baseline="-25000" dirty="0" smtClean="0"/>
              <a:t>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180711" y="3181822"/>
            <a:ext cx="299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/>
              <a:t>Core 𝜽</a:t>
            </a:r>
            <a:r>
              <a:rPr lang="en-US" sz="2800" b="1" baseline="-25000" dirty="0" smtClean="0"/>
              <a:t>B</a:t>
            </a:r>
            <a:r>
              <a:rPr lang="en-US" sz="2800" b="1" baseline="-25000" dirty="0"/>
              <a:t>-</a:t>
            </a:r>
            <a:r>
              <a:rPr lang="en-US" sz="2800" b="1" baseline="-25000" dirty="0" smtClean="0"/>
              <a:t>field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Chapman+ 2013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35" y="6100456"/>
            <a:ext cx="2373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6" t="9131" r="9496" b="6564"/>
          <a:stretch/>
        </p:blipFill>
        <p:spPr>
          <a:xfrm>
            <a:off x="1107500" y="1106521"/>
            <a:ext cx="6796132" cy="54210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(consistent fields?)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3417291" y="4951922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49" y="5122333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543808" y="3214516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HI-POL</a:t>
            </a:r>
          </a:p>
          <a:p>
            <a:pPr algn="ctr"/>
            <a:r>
              <a:rPr lang="en-US" sz="4000" dirty="0" smtClean="0"/>
              <a:t>(P </a:t>
            </a:r>
            <a:r>
              <a:rPr lang="en-US" sz="4000" dirty="0"/>
              <a:t>≈</a:t>
            </a:r>
            <a:r>
              <a:rPr lang="en-US" sz="4000" dirty="0" smtClean="0"/>
              <a:t> 3 – 6%)</a:t>
            </a:r>
            <a:endParaRPr lang="en-US" sz="4000" dirty="0"/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∥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</a:t>
            </a:r>
            <a:r>
              <a:rPr lang="en-US" sz="4000" u="sng" dirty="0" smtClean="0"/>
              <a:t>random</a:t>
            </a:r>
            <a:r>
              <a:rPr lang="en-US" sz="4000" dirty="0" smtClean="0"/>
              <a:t> </a:t>
            </a:r>
            <a:r>
              <a:rPr lang="en-US" sz="4000" dirty="0" err="1" smtClean="0"/>
              <a:t>w.r.t</a:t>
            </a:r>
            <a:r>
              <a:rPr lang="en-US" sz="4000" dirty="0" smtClean="0"/>
              <a:t>.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LO-POL</a:t>
            </a:r>
          </a:p>
          <a:p>
            <a:pPr algn="ctr"/>
            <a:r>
              <a:rPr lang="en-US" sz="4000" dirty="0"/>
              <a:t>(P ≲</a:t>
            </a:r>
            <a:r>
              <a:rPr lang="en-US" sz="4000" dirty="0" smtClean="0"/>
              <a:t> 3%</a:t>
            </a:r>
            <a:r>
              <a:rPr lang="en-US" sz="4000" dirty="0"/>
              <a:t>)</a:t>
            </a:r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∦ 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⟂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Back to outflows!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(HI-POL)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28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</a:rPr>
              <a:t>⟂ </a:t>
            </a:r>
            <a:r>
              <a:rPr lang="en-US" sz="2800" b="1" dirty="0">
                <a:solidFill>
                  <a:srgbClr val="292934"/>
                </a:solidFill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7948" r="8534" b="6335"/>
          <a:stretch/>
        </p:blipFill>
        <p:spPr>
          <a:xfrm>
            <a:off x="1149834" y="1058564"/>
            <a:ext cx="6822944" cy="5482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(random/misaligned?)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9508" r="9395" b="6750"/>
          <a:stretch/>
        </p:blipFill>
        <p:spPr>
          <a:xfrm>
            <a:off x="1008723" y="1050154"/>
            <a:ext cx="6907611" cy="5449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HI-POL</a:t>
            </a:r>
          </a:p>
          <a:p>
            <a:pPr algn="ctr"/>
            <a:r>
              <a:rPr lang="en-US" sz="3000" dirty="0" smtClean="0"/>
              <a:t>(random)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976" r="9307" b="6179"/>
          <a:stretch/>
        </p:blipFill>
        <p:spPr>
          <a:xfrm>
            <a:off x="1149833" y="1138340"/>
            <a:ext cx="6731384" cy="540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LO-POL</a:t>
            </a:r>
          </a:p>
          <a:p>
            <a:pPr algn="ctr"/>
            <a:r>
              <a:rPr lang="en-US" sz="3000" dirty="0" smtClean="0"/>
              <a:t>(misaligned)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81" y="2962925"/>
            <a:ext cx="3895075" cy="3895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523" y="608641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0" y="953046"/>
            <a:ext cx="3481580" cy="348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943" y="347962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106" y="95304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6200000">
            <a:off x="3480292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4010970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5953928" y="245679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6484606" y="243741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HI-POL:</a:t>
            </a:r>
            <a:r>
              <a:rPr lang="en-US" dirty="0" smtClean="0"/>
              <a:t> B-fields random </a:t>
            </a:r>
            <a:r>
              <a:rPr lang="en-US" dirty="0" err="1" smtClean="0"/>
              <a:t>w.r.t</a:t>
            </a:r>
            <a:r>
              <a:rPr lang="en-US" dirty="0" smtClean="0"/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890355" y="1519519"/>
            <a:ext cx="256083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aramond"/>
                <a:cs typeface="Garamond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aramond"/>
                <a:cs typeface="Garamond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aramond"/>
                <a:cs typeface="Garamond"/>
              </a:rPr>
              <a:t> B-fields</a:t>
            </a:r>
            <a:endParaRPr lang="en-US" sz="2000" b="1" dirty="0">
              <a:solidFill>
                <a:schemeClr val="tx2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This could aid in disk formation!</a:t>
            </a:r>
            <a:endParaRPr lang="en-US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 objects?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 </a:t>
            </a:r>
            <a:r>
              <a:rPr lang="en-US" sz="2200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 </a:t>
            </a:r>
            <a:r>
              <a:rPr lang="en-US" sz="2200" dirty="0">
                <a:solidFill>
                  <a:srgbClr val="292934"/>
                </a:solidFill>
              </a:rPr>
              <a:t>objects?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</a:t>
            </a:r>
            <a:r>
              <a:rPr lang="en-US" sz="2600" dirty="0" smtClean="0">
                <a:solidFill>
                  <a:srgbClr val="292934"/>
                </a:solidFill>
              </a:rPr>
              <a:t>B-fields </a:t>
            </a:r>
            <a:r>
              <a:rPr lang="en-US" sz="2600" dirty="0">
                <a:solidFill>
                  <a:srgbClr val="292934"/>
                </a:solidFill>
              </a:rPr>
              <a:t>we see at 1000 AU consistent with </a:t>
            </a:r>
            <a:r>
              <a:rPr lang="en-US" sz="2600" dirty="0" smtClean="0">
                <a:solidFill>
                  <a:srgbClr val="292934"/>
                </a:solidFill>
              </a:rPr>
              <a:t>B-fields at disk </a:t>
            </a:r>
            <a:r>
              <a:rPr lang="en-US" sz="26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1676400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1110" y="448734"/>
            <a:ext cx="9144000" cy="990600"/>
          </a:xfrm>
        </p:spPr>
        <p:txBody>
          <a:bodyPr>
            <a:noAutofit/>
          </a:bodyPr>
          <a:lstStyle/>
          <a:p>
            <a:r>
              <a:rPr lang="en-US" sz="3600" dirty="0"/>
              <a:t>W</a:t>
            </a:r>
            <a:r>
              <a:rPr lang="en-US" sz="3600" dirty="0" smtClean="0"/>
              <a:t>hat is the role of magnetic fields in star formation?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</a:t>
            </a:r>
            <a:r>
              <a:rPr lang="en-US" sz="3200" dirty="0" smtClean="0"/>
              <a:t>undamental?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5387370"/>
            <a:ext cx="365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</a:t>
            </a:r>
            <a:r>
              <a:rPr lang="en-US" sz="3200" dirty="0" smtClean="0"/>
              <a:t>othing but a smiley face in the froth?</a:t>
            </a:r>
            <a:endParaRPr lang="en-US" sz="3200" dirty="0"/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/>
                  <a:t>?</a:t>
                </a:r>
                <a:endParaRPr lang="en-US" sz="200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Machida+ 2006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670807" y="221263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48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7538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" y="558746"/>
            <a:ext cx="9141190" cy="6506432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still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preferentially 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endParaRPr lang="en-US" sz="34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  <a:br>
              <a:rPr lang="en-US" sz="3000" dirty="0" smtClean="0"/>
            </a:br>
            <a:endParaRPr lang="en-US" sz="3400" dirty="0" smtClean="0"/>
          </a:p>
          <a:p>
            <a:r>
              <a:rPr lang="en-US" sz="3400" dirty="0" smtClean="0"/>
              <a:t>CARMA </a:t>
            </a:r>
            <a:r>
              <a:rPr lang="en-US" sz="3400" dirty="0"/>
              <a:t>1 mm polarization system is </a:t>
            </a:r>
            <a:r>
              <a:rPr lang="en-US" sz="3400" dirty="0" smtClean="0"/>
              <a:t>online and accepting proposals</a:t>
            </a:r>
            <a:endParaRPr lang="en-US" sz="3000" dirty="0" smtClean="0">
              <a:sym typeface="Wingdings"/>
            </a:endParaRPr>
          </a:p>
          <a:p>
            <a:pPr lvl="1"/>
            <a:endParaRPr lang="en-US" sz="14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9785</TotalTime>
  <Words>4040</Words>
  <Application>Microsoft Macintosh PowerPoint</Application>
  <PresentationFormat>On-screen Show (4:3)</PresentationFormat>
  <Paragraphs>778</Paragraphs>
  <Slides>72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382</cp:revision>
  <dcterms:created xsi:type="dcterms:W3CDTF">2010-11-26T18:30:23Z</dcterms:created>
  <dcterms:modified xsi:type="dcterms:W3CDTF">2013-09-13T21:57:17Z</dcterms:modified>
</cp:coreProperties>
</file>